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83762-F897-4A5B-8D98-ACCABB021C4D}" v="2" dt="2024-01-09T09:50:09.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880C-1B56-19F8-F5B7-BB9E50EC5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5735A807-AC5E-1CBB-3341-BD8FFCF8A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67C3F80D-2735-3BE4-9BB8-00F95419473B}"/>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5" name="Footer Placeholder 4">
            <a:extLst>
              <a:ext uri="{FF2B5EF4-FFF2-40B4-BE49-F238E27FC236}">
                <a16:creationId xmlns:a16="http://schemas.microsoft.com/office/drawing/2014/main" id="{01CF1E12-480A-D6CE-00C5-8CACCA6D3DF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AD3AA37-280F-E4B4-20CC-27D06761868E}"/>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35780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AEC-1071-60D2-0191-F182A6FF15E9}"/>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E5F0B65-32D5-F1A0-EF08-92E681D76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9558C29-8793-83E2-449D-B9CDC6B4CDB9}"/>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5" name="Footer Placeholder 4">
            <a:extLst>
              <a:ext uri="{FF2B5EF4-FFF2-40B4-BE49-F238E27FC236}">
                <a16:creationId xmlns:a16="http://schemas.microsoft.com/office/drawing/2014/main" id="{FA29812B-97C6-DD44-2243-A98EF6B9F61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B3738BD-D312-5B15-A778-1840179AE2CC}"/>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155441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D1529-85E3-B7CA-CC82-AF476FA9C0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4B985CF-16A2-F4FE-DEB3-A08ABDEB1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223AE25-1140-C0D9-16D5-4490C3B8A48B}"/>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5" name="Footer Placeholder 4">
            <a:extLst>
              <a:ext uri="{FF2B5EF4-FFF2-40B4-BE49-F238E27FC236}">
                <a16:creationId xmlns:a16="http://schemas.microsoft.com/office/drawing/2014/main" id="{8E35204D-FB30-C602-FFFE-93FD34E49BA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5FB51F0-C5A5-CEBF-2EBE-825484B55C6E}"/>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302248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FA28-956E-5692-260A-E4618AFBACC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D96C416-822C-B333-8DB4-F66D4763F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09007F9-135A-501A-C362-0577B1F1F57C}"/>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5" name="Footer Placeholder 4">
            <a:extLst>
              <a:ext uri="{FF2B5EF4-FFF2-40B4-BE49-F238E27FC236}">
                <a16:creationId xmlns:a16="http://schemas.microsoft.com/office/drawing/2014/main" id="{C2751E30-9B93-0814-EA23-EF7D66DDDEB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DCFA134-4DF1-33C7-0456-5D314F42CBDB}"/>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412425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0094-F9EF-E352-E4D0-5274947F5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6996A30B-424E-C4F0-004E-8228A4542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E69C3-83BB-7BAF-3041-8E6AB6834865}"/>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5" name="Footer Placeholder 4">
            <a:extLst>
              <a:ext uri="{FF2B5EF4-FFF2-40B4-BE49-F238E27FC236}">
                <a16:creationId xmlns:a16="http://schemas.microsoft.com/office/drawing/2014/main" id="{3259CCD0-13C8-D20E-2440-DD020F860EF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B39AD79-8A57-C402-6104-EE864622B59A}"/>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403788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7BA8-AB0E-031D-18FA-7B1F12DAE5C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BAD6CC8-37FF-156E-E2AD-89981B498B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37685519-E91D-2127-B1CA-098901E2F1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1933CEE-FDB8-845D-ADCE-6774887EA2D7}"/>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6" name="Footer Placeholder 5">
            <a:extLst>
              <a:ext uri="{FF2B5EF4-FFF2-40B4-BE49-F238E27FC236}">
                <a16:creationId xmlns:a16="http://schemas.microsoft.com/office/drawing/2014/main" id="{F8352B35-F63E-DC28-47D1-9CF1C299A41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3A13820-4BE2-5419-FCF6-C100599C9582}"/>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341102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7A58-594F-8961-7235-C4946425471D}"/>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DD75889-E8DB-09B3-4B02-B03BAD081D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99EC13-44A4-1EA6-9F89-1302134D1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397159B8-BC7E-CD02-1395-C31A3929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7A249-2732-0A35-41C9-92EC76DCC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79D3F440-FF80-D36E-15A7-C59EECE1D41F}"/>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8" name="Footer Placeholder 7">
            <a:extLst>
              <a:ext uri="{FF2B5EF4-FFF2-40B4-BE49-F238E27FC236}">
                <a16:creationId xmlns:a16="http://schemas.microsoft.com/office/drawing/2014/main" id="{B0A28B0E-2098-2B6D-9A84-752AE372DC46}"/>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257605B8-0383-5A0C-6FB8-8E8F1A0272B1}"/>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118359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EB41-669F-B236-1172-EB648D697B7C}"/>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FF69FF3-E847-6FE0-DD81-0063812D7321}"/>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4" name="Footer Placeholder 3">
            <a:extLst>
              <a:ext uri="{FF2B5EF4-FFF2-40B4-BE49-F238E27FC236}">
                <a16:creationId xmlns:a16="http://schemas.microsoft.com/office/drawing/2014/main" id="{8BAB802D-AC43-1ADF-760E-AF545CACAD9A}"/>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DBEFF2D-D2B9-14AF-DBF7-AB82FDB9A9B8}"/>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224152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7A37D-111B-FE24-1C61-A27985F3C3CE}"/>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3" name="Footer Placeholder 2">
            <a:extLst>
              <a:ext uri="{FF2B5EF4-FFF2-40B4-BE49-F238E27FC236}">
                <a16:creationId xmlns:a16="http://schemas.microsoft.com/office/drawing/2014/main" id="{9170F1F7-FBA4-D547-7177-2BBFAF3E2B3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1743477-9909-8627-4063-359DCFC2D117}"/>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38897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2D2-B358-6278-1CBD-26494A5AF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87535D46-F52E-89CE-BFFC-A99AD5425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BAE955D5-0536-13F3-AA8C-251DD4DF2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5E548-1E50-F020-BF01-88587894B3A5}"/>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6" name="Footer Placeholder 5">
            <a:extLst>
              <a:ext uri="{FF2B5EF4-FFF2-40B4-BE49-F238E27FC236}">
                <a16:creationId xmlns:a16="http://schemas.microsoft.com/office/drawing/2014/main" id="{5A9396BF-9F74-1DDC-48AF-A0F713CBEFA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FC9F876-602B-4C9D-75F3-6D01374BE827}"/>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36996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EA3-CE15-88C0-CD24-71AEF3339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8D97BF32-4982-B352-2D80-AD98E7133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204CEC32-3229-8E68-543F-713814C50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65AFB-D032-4C10-9676-BEEC2AAB1425}"/>
              </a:ext>
            </a:extLst>
          </p:cNvPr>
          <p:cNvSpPr>
            <a:spLocks noGrp="1"/>
          </p:cNvSpPr>
          <p:nvPr>
            <p:ph type="dt" sz="half" idx="10"/>
          </p:nvPr>
        </p:nvSpPr>
        <p:spPr/>
        <p:txBody>
          <a:bodyPr/>
          <a:lstStyle/>
          <a:p>
            <a:fld id="{C95B4DAA-40A0-4568-AB47-BCEB6A23417D}" type="datetimeFigureOut">
              <a:rPr lang="nl-NL" smtClean="0"/>
              <a:t>22-1-2024</a:t>
            </a:fld>
            <a:endParaRPr lang="nl-NL"/>
          </a:p>
        </p:txBody>
      </p:sp>
      <p:sp>
        <p:nvSpPr>
          <p:cNvPr id="6" name="Footer Placeholder 5">
            <a:extLst>
              <a:ext uri="{FF2B5EF4-FFF2-40B4-BE49-F238E27FC236}">
                <a16:creationId xmlns:a16="http://schemas.microsoft.com/office/drawing/2014/main" id="{076E0AE6-AEC0-167F-5747-48CC2B243A5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2C33A5C-4250-B6C4-83F3-61BAF4E05212}"/>
              </a:ext>
            </a:extLst>
          </p:cNvPr>
          <p:cNvSpPr>
            <a:spLocks noGrp="1"/>
          </p:cNvSpPr>
          <p:nvPr>
            <p:ph type="sldNum" sz="quarter" idx="12"/>
          </p:nvPr>
        </p:nvSpPr>
        <p:spPr/>
        <p:txBody>
          <a:bodyPr/>
          <a:lstStyle/>
          <a:p>
            <a:fld id="{D5AE9FBF-171A-4829-9176-118CBC46C2F3}" type="slidenum">
              <a:rPr lang="nl-NL" smtClean="0"/>
              <a:t>‹nr.›</a:t>
            </a:fld>
            <a:endParaRPr lang="nl-NL"/>
          </a:p>
        </p:txBody>
      </p:sp>
    </p:spTree>
    <p:extLst>
      <p:ext uri="{BB962C8B-B14F-4D97-AF65-F5344CB8AC3E}">
        <p14:creationId xmlns:p14="http://schemas.microsoft.com/office/powerpoint/2010/main" val="78742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760CD-EE14-E38A-84FD-4569D3FA8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AAD5199-E085-E28D-3A20-AF9A14039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15AD932-21AD-C366-B277-DD217A254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B4DAA-40A0-4568-AB47-BCEB6A23417D}" type="datetimeFigureOut">
              <a:rPr lang="nl-NL" smtClean="0"/>
              <a:t>22-1-2024</a:t>
            </a:fld>
            <a:endParaRPr lang="nl-NL"/>
          </a:p>
        </p:txBody>
      </p:sp>
      <p:sp>
        <p:nvSpPr>
          <p:cNvPr id="5" name="Footer Placeholder 4">
            <a:extLst>
              <a:ext uri="{FF2B5EF4-FFF2-40B4-BE49-F238E27FC236}">
                <a16:creationId xmlns:a16="http://schemas.microsoft.com/office/drawing/2014/main" id="{7F64A31D-63A6-CB74-7474-532BA6EB3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BDA05959-DD78-3E25-805A-EF7EBFA0C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E9FBF-171A-4829-9176-118CBC46C2F3}" type="slidenum">
              <a:rPr lang="nl-NL" smtClean="0"/>
              <a:t>‹nr.›</a:t>
            </a:fld>
            <a:endParaRPr lang="nl-NL"/>
          </a:p>
        </p:txBody>
      </p:sp>
    </p:spTree>
    <p:extLst>
      <p:ext uri="{BB962C8B-B14F-4D97-AF65-F5344CB8AC3E}">
        <p14:creationId xmlns:p14="http://schemas.microsoft.com/office/powerpoint/2010/main" val="45940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Red_Shouldered_Hawk_portrait.jp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Scarlet_ibis"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ird&#10;&#10;Description automatically generated">
            <a:extLst>
              <a:ext uri="{FF2B5EF4-FFF2-40B4-BE49-F238E27FC236}">
                <a16:creationId xmlns:a16="http://schemas.microsoft.com/office/drawing/2014/main" id="{B9A76F6F-CCBB-3F37-D8F8-7D037199CFE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5"/>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F3BF9471-0F96-AA37-20C3-3D598774E979}"/>
              </a:ext>
            </a:extLst>
          </p:cNvPr>
          <p:cNvSpPr>
            <a:spLocks noGrp="1"/>
          </p:cNvSpPr>
          <p:nvPr>
            <p:ph type="ctrTitle"/>
          </p:nvPr>
        </p:nvSpPr>
        <p:spPr>
          <a:xfrm>
            <a:off x="599818" y="5234320"/>
            <a:ext cx="6931319" cy="752217"/>
          </a:xfrm>
        </p:spPr>
        <p:txBody>
          <a:bodyPr anchor="b">
            <a:normAutofit/>
          </a:bodyPr>
          <a:lstStyle/>
          <a:p>
            <a:pPr algn="l"/>
            <a:r>
              <a:rPr lang="nl-NL" sz="3600">
                <a:solidFill>
                  <a:schemeClr val="tx1">
                    <a:lumMod val="85000"/>
                    <a:lumOff val="15000"/>
                  </a:schemeClr>
                </a:solidFill>
              </a:rPr>
              <a:t>Soortbundel vogels</a:t>
            </a:r>
          </a:p>
        </p:txBody>
      </p:sp>
      <p:sp>
        <p:nvSpPr>
          <p:cNvPr id="3" name="Subtitle 2">
            <a:extLst>
              <a:ext uri="{FF2B5EF4-FFF2-40B4-BE49-F238E27FC236}">
                <a16:creationId xmlns:a16="http://schemas.microsoft.com/office/drawing/2014/main" id="{4144291A-3B61-C8F5-EAD9-FF20EC2B05F2}"/>
              </a:ext>
            </a:extLst>
          </p:cNvPr>
          <p:cNvSpPr>
            <a:spLocks noGrp="1"/>
          </p:cNvSpPr>
          <p:nvPr>
            <p:ph type="subTitle" idx="1"/>
          </p:nvPr>
        </p:nvSpPr>
        <p:spPr>
          <a:xfrm>
            <a:off x="599819" y="6059086"/>
            <a:ext cx="6931319" cy="349725"/>
          </a:xfrm>
        </p:spPr>
        <p:txBody>
          <a:bodyPr anchor="t">
            <a:normAutofit/>
          </a:bodyPr>
          <a:lstStyle/>
          <a:p>
            <a:pPr algn="l"/>
            <a:r>
              <a:rPr lang="nl-NL" sz="1600">
                <a:solidFill>
                  <a:schemeClr val="tx1">
                    <a:lumMod val="85000"/>
                    <a:lumOff val="15000"/>
                  </a:schemeClr>
                </a:solidFill>
              </a:rPr>
              <a:t>Door: Casey, Nadine, Sindee</a:t>
            </a:r>
          </a:p>
        </p:txBody>
      </p:sp>
      <p:pic>
        <p:nvPicPr>
          <p:cNvPr id="8" name="Picture 7" descr="A red bird with long beak walking on a rock in water&#10;&#10;Description automatically generated">
            <a:extLst>
              <a:ext uri="{FF2B5EF4-FFF2-40B4-BE49-F238E27FC236}">
                <a16:creationId xmlns:a16="http://schemas.microsoft.com/office/drawing/2014/main" id="{7CED5DC0-90DE-3B80-93C7-C01347D3BA1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177" r="7994" b="-3"/>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6" name="TextBox 5">
            <a:extLst>
              <a:ext uri="{FF2B5EF4-FFF2-40B4-BE49-F238E27FC236}">
                <a16:creationId xmlns:a16="http://schemas.microsoft.com/office/drawing/2014/main" id="{0CB9E9A5-76F5-9EE5-210A-D1302F6CD2AD}"/>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s://commons.wikimedia.org/wiki/File:Red_Shouldered_Hawk_portrait.jpg">
                  <a:extLst>
                    <a:ext uri="{A12FA001-AC4F-418D-AE19-62706E023703}">
                      <ahyp:hlinkClr xmlns:ahyp="http://schemas.microsoft.com/office/drawing/2018/hyperlinkcolor" val="tx"/>
                    </a:ext>
                  </a:extLst>
                </a:hlinkClick>
              </a:rPr>
              <a:t>This Photo</a:t>
            </a:r>
            <a:r>
              <a:rPr lang="nl-NL" sz="700">
                <a:solidFill>
                  <a:srgbClr val="FFFFFF"/>
                </a:solidFill>
              </a:rPr>
              <a:t> by Unknown Author is licensed under </a:t>
            </a:r>
            <a:r>
              <a:rPr lang="nl-NL"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nl-NL" sz="700">
              <a:solidFill>
                <a:srgbClr val="FFFFFF"/>
              </a:solidFill>
            </a:endParaRPr>
          </a:p>
        </p:txBody>
      </p:sp>
      <p:sp>
        <p:nvSpPr>
          <p:cNvPr id="9" name="TextBox 8">
            <a:extLst>
              <a:ext uri="{FF2B5EF4-FFF2-40B4-BE49-F238E27FC236}">
                <a16:creationId xmlns:a16="http://schemas.microsoft.com/office/drawing/2014/main" id="{09B22091-6322-02EE-7D7A-3338CEF6D9DE}"/>
              </a:ext>
            </a:extLst>
          </p:cNvPr>
          <p:cNvSpPr txBox="1"/>
          <p:nvPr/>
        </p:nvSpPr>
        <p:spPr>
          <a:xfrm>
            <a:off x="7565216" y="6870700"/>
            <a:ext cx="2307042"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5" tooltip="https://en.wikipedia.org/wiki/Scarlet_ibis">
                  <a:extLst>
                    <a:ext uri="{A12FA001-AC4F-418D-AE19-62706E023703}">
                      <ahyp:hlinkClr xmlns:ahyp="http://schemas.microsoft.com/office/drawing/2018/hyperlinkcolor" val="tx"/>
                    </a:ext>
                  </a:extLst>
                </a:hlinkClick>
              </a:rPr>
              <a:t>This Photo</a:t>
            </a:r>
            <a:r>
              <a:rPr lang="nl-NL" sz="700">
                <a:solidFill>
                  <a:srgbClr val="FFFFFF"/>
                </a:solidFill>
              </a:rPr>
              <a:t> by Unknown Author is licensed under </a:t>
            </a:r>
            <a:r>
              <a:rPr lang="nl-NL"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nl-NL" sz="700">
              <a:solidFill>
                <a:srgbClr val="FFFFFF"/>
              </a:solidFill>
            </a:endParaRPr>
          </a:p>
        </p:txBody>
      </p:sp>
    </p:spTree>
    <p:extLst>
      <p:ext uri="{BB962C8B-B14F-4D97-AF65-F5344CB8AC3E}">
        <p14:creationId xmlns:p14="http://schemas.microsoft.com/office/powerpoint/2010/main" val="30115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7CEDB-7586-F1A9-ED7C-F27FC20624B5}"/>
              </a:ext>
            </a:extLst>
          </p:cNvPr>
          <p:cNvSpPr>
            <a:spLocks noGrp="1"/>
          </p:cNvSpPr>
          <p:nvPr>
            <p:ph type="title"/>
          </p:nvPr>
        </p:nvSpPr>
        <p:spPr>
          <a:xfrm>
            <a:off x="640080" y="325369"/>
            <a:ext cx="4368602" cy="1956841"/>
          </a:xfrm>
        </p:spPr>
        <p:txBody>
          <a:bodyPr anchor="b">
            <a:normAutofit/>
          </a:bodyPr>
          <a:lstStyle/>
          <a:p>
            <a:r>
              <a:rPr lang="nl-NL" sz="5400"/>
              <a:t>Amerikaanse torenvalk</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F5C353-2657-4E7E-8371-F5A3C4293EC5}"/>
              </a:ext>
            </a:extLst>
          </p:cNvPr>
          <p:cNvSpPr>
            <a:spLocks noGrp="1"/>
          </p:cNvSpPr>
          <p:nvPr>
            <p:ph idx="1"/>
          </p:nvPr>
        </p:nvSpPr>
        <p:spPr>
          <a:xfrm>
            <a:off x="640080" y="2872899"/>
            <a:ext cx="4243589" cy="3320668"/>
          </a:xfrm>
        </p:spPr>
        <p:txBody>
          <a:bodyPr>
            <a:normAutofit/>
          </a:bodyPr>
          <a:lstStyle/>
          <a:p>
            <a:pPr rtl="0" fontAlgn="base"/>
            <a:r>
              <a:rPr lang="nl-NL" sz="2000" b="0" i="0" dirty="0">
                <a:effectLst/>
                <a:latin typeface="Calibri" panose="020F0502020204030204" pitchFamily="34" charset="0"/>
              </a:rPr>
              <a:t>De Amerikaanse torenvalk is een roofvogel die zowel in Noord- als Zuid-Amerika voorkomt.  </a:t>
            </a:r>
            <a:endParaRPr lang="nl-NL" sz="2000" b="0" i="0" dirty="0">
              <a:effectLst/>
              <a:latin typeface="Segoe UI" panose="020B0502040204020203" pitchFamily="34" charset="0"/>
            </a:endParaRPr>
          </a:p>
          <a:p>
            <a:pPr rtl="0" fontAlgn="base"/>
            <a:r>
              <a:rPr lang="nl-NL" sz="2000" b="0" i="0" dirty="0">
                <a:effectLst/>
                <a:latin typeface="Calibri" panose="020F0502020204030204" pitchFamily="34" charset="0"/>
              </a:rPr>
              <a:t>De vrouwtjes zijn groter dan de mannetjes en hun verenkleed bevat doffere kleuren, het mannetje heeft blauwgrijze vleugels en het vrouwtje niet. </a:t>
            </a:r>
            <a:endParaRPr lang="nl-NL" sz="2000" b="0" i="0" dirty="0">
              <a:effectLst/>
              <a:latin typeface="Segoe UI" panose="020B0502040204020203" pitchFamily="34" charset="0"/>
            </a:endParaRPr>
          </a:p>
          <a:p>
            <a:pPr rtl="0" fontAlgn="base"/>
            <a:r>
              <a:rPr lang="nl-NL" sz="2000" b="0" i="0" dirty="0">
                <a:effectLst/>
                <a:latin typeface="Calibri" panose="020F0502020204030204" pitchFamily="34" charset="0"/>
              </a:rPr>
              <a:t>Het is een </a:t>
            </a:r>
            <a:r>
              <a:rPr lang="nl-NL" sz="2000" b="0" i="0" dirty="0" err="1">
                <a:effectLst/>
                <a:latin typeface="Calibri" panose="020F0502020204030204" pitchFamily="34" charset="0"/>
              </a:rPr>
              <a:t>cites</a:t>
            </a:r>
            <a:r>
              <a:rPr lang="nl-NL" sz="2000" b="0" i="0" dirty="0">
                <a:effectLst/>
                <a:latin typeface="Calibri" panose="020F0502020204030204" pitchFamily="34" charset="0"/>
              </a:rPr>
              <a:t> dier en er is ook ringplicht aanwezig.  </a:t>
            </a:r>
            <a:endParaRPr lang="nl-NL" sz="2000" b="0" i="0" dirty="0">
              <a:effectLst/>
              <a:latin typeface="Segoe UI" panose="020B0502040204020203" pitchFamily="34" charset="0"/>
            </a:endParaRPr>
          </a:p>
          <a:p>
            <a:endParaRPr lang="nl-NL" sz="2000" dirty="0"/>
          </a:p>
        </p:txBody>
      </p:sp>
      <p:pic>
        <p:nvPicPr>
          <p:cNvPr id="4098" name="Picture 2" descr="Amerikanischer Turmfalke (Falco-sparverius) Stockfoto - Bild von punkte ...">
            <a:extLst>
              <a:ext uri="{FF2B5EF4-FFF2-40B4-BE49-F238E27FC236}">
                <a16:creationId xmlns:a16="http://schemas.microsoft.com/office/drawing/2014/main" id="{30B11EC3-28E9-9CC2-9F3E-60A7DC45E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62" r="428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A826A-D48C-9D27-F6FE-6DC9D3B87743}"/>
              </a:ext>
            </a:extLst>
          </p:cNvPr>
          <p:cNvSpPr>
            <a:spLocks noGrp="1"/>
          </p:cNvSpPr>
          <p:nvPr>
            <p:ph type="title"/>
          </p:nvPr>
        </p:nvSpPr>
        <p:spPr>
          <a:xfrm>
            <a:off x="640080" y="325369"/>
            <a:ext cx="4368602" cy="1956841"/>
          </a:xfrm>
        </p:spPr>
        <p:txBody>
          <a:bodyPr anchor="b">
            <a:normAutofit/>
          </a:bodyPr>
          <a:lstStyle/>
          <a:p>
            <a:r>
              <a:rPr lang="nl-NL" sz="5400"/>
              <a:t>Europese torenvalk</a:t>
            </a:r>
          </a:p>
        </p:txBody>
      </p:sp>
      <p:sp>
        <p:nvSpPr>
          <p:cNvPr id="51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D12954-0317-85F8-12F0-D7B252A6EA18}"/>
              </a:ext>
            </a:extLst>
          </p:cNvPr>
          <p:cNvSpPr>
            <a:spLocks noGrp="1"/>
          </p:cNvSpPr>
          <p:nvPr>
            <p:ph idx="1"/>
          </p:nvPr>
        </p:nvSpPr>
        <p:spPr>
          <a:xfrm>
            <a:off x="640080" y="2872899"/>
            <a:ext cx="4243589" cy="3320668"/>
          </a:xfrm>
        </p:spPr>
        <p:txBody>
          <a:bodyPr>
            <a:normAutofit fontScale="92500" lnSpcReduction="20000"/>
          </a:bodyPr>
          <a:lstStyle/>
          <a:p>
            <a:pPr marL="0" marR="0" lvl="0" indent="0" defTabSz="914400" rtl="0" eaLnBrk="0" fontAlgn="base" latinLnBrk="0" hangingPunct="0">
              <a:spcBef>
                <a:spcPct val="0"/>
              </a:spcBef>
              <a:spcAft>
                <a:spcPts val="600"/>
              </a:spcAft>
              <a:buClrTx/>
              <a:buSzTx/>
              <a:buFontTx/>
              <a:buNone/>
              <a:tabLst/>
            </a:pPr>
            <a:r>
              <a:rPr kumimoji="0" lang="nl-NL" altLang="nl-NL" sz="2000" b="0" i="0" u="none" strike="noStrike" cap="none" normalizeH="0" baseline="0" dirty="0">
                <a:ln>
                  <a:noFill/>
                </a:ln>
                <a:effectLst/>
                <a:latin typeface="Calibri" panose="020F0502020204030204" pitchFamily="34" charset="0"/>
                <a:cs typeface="Calibri" panose="020F0502020204030204" pitchFamily="34" charset="0"/>
              </a:rPr>
              <a:t>De Europese torenvalk is een roofvogel die voorkomt in een groot deel van Europa, van Rusland tot Scandinavië en ook in Nederland is deze vogel te vinden. </a:t>
            </a:r>
            <a:endParaRPr kumimoji="0" lang="nl-NL" altLang="nl-NL"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endParaRPr kumimoji="0" lang="nl-NL" altLang="nl-NL" sz="20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nl-NL" altLang="nl-NL" sz="2000" b="0" i="0" u="none" strike="noStrike" cap="none" normalizeH="0" baseline="0" dirty="0">
                <a:ln>
                  <a:noFill/>
                </a:ln>
                <a:effectLst/>
                <a:latin typeface="Calibri" panose="020F0502020204030204" pitchFamily="34" charset="0"/>
                <a:cs typeface="Calibri" panose="020F0502020204030204" pitchFamily="34" charset="0"/>
              </a:rPr>
              <a:t>Het vrouwtje is groter dan het mannetje en het mannetje heeft vaak een grijzer verenpatroon dan het vrouwtje.  </a:t>
            </a:r>
            <a:endParaRPr kumimoji="0" lang="nl-NL" altLang="nl-NL"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endParaRPr lang="nl-NL" altLang="nl-NL" sz="2000" dirty="0">
              <a:latin typeface="Segoe UI" panose="020B0502040204020203" pitchFamily="34" charset="0"/>
              <a:cs typeface="Segoe UI" panose="020B0502040204020203" pitchFamily="34" charset="0"/>
            </a:endParaRPr>
          </a:p>
          <a:p>
            <a:pPr marL="0" marR="0" lvl="0" indent="0" defTabSz="914400" rtl="0" eaLnBrk="0" fontAlgn="base" latinLnBrk="0" hangingPunct="0">
              <a:spcBef>
                <a:spcPct val="0"/>
              </a:spcBef>
              <a:spcAft>
                <a:spcPts val="600"/>
              </a:spcAft>
              <a:buClrTx/>
              <a:buSzTx/>
              <a:buFontTx/>
              <a:buNone/>
              <a:tabLst/>
            </a:pPr>
            <a:r>
              <a:rPr kumimoji="0" lang="nl-NL" altLang="nl-NL" sz="2000" b="0" i="0" u="none" strike="noStrike" cap="none" normalizeH="0" baseline="0" dirty="0">
                <a:ln>
                  <a:noFill/>
                </a:ln>
                <a:effectLst/>
                <a:latin typeface="Calibri" panose="020F0502020204030204" pitchFamily="34" charset="0"/>
                <a:cs typeface="Calibri" panose="020F0502020204030204" pitchFamily="34" charset="0"/>
              </a:rPr>
              <a:t>Er is een ringplicht op de Europese torenvalk aanwezig. De Europese torenvalk valt onder bijlage A en Appendix II</a:t>
            </a:r>
            <a:endParaRPr kumimoji="0" lang="nl-NL" altLang="nl-NL" sz="2000" b="0" i="0" u="none" strike="noStrike" cap="none" normalizeH="0" baseline="0" dirty="0">
              <a:ln>
                <a:noFill/>
              </a:ln>
              <a:effectLst/>
              <a:latin typeface="Arial" panose="020B0604020202020204" pitchFamily="34" charset="0"/>
            </a:endParaRPr>
          </a:p>
        </p:txBody>
      </p:sp>
      <p:pic>
        <p:nvPicPr>
          <p:cNvPr id="5124" name="Picture 4" descr="Torenvalk | Natuurpunt">
            <a:extLst>
              <a:ext uri="{FF2B5EF4-FFF2-40B4-BE49-F238E27FC236}">
                <a16:creationId xmlns:a16="http://schemas.microsoft.com/office/drawing/2014/main" id="{5BCE48EA-2FD4-8DF4-7FFC-F150D350F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32" r="18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6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6D457-79AC-0D85-B8F7-AA84336FD171}"/>
              </a:ext>
            </a:extLst>
          </p:cNvPr>
          <p:cNvSpPr>
            <a:spLocks noGrp="1"/>
          </p:cNvSpPr>
          <p:nvPr>
            <p:ph type="title"/>
          </p:nvPr>
        </p:nvSpPr>
        <p:spPr>
          <a:xfrm>
            <a:off x="640080" y="325369"/>
            <a:ext cx="4368602" cy="1956841"/>
          </a:xfrm>
        </p:spPr>
        <p:txBody>
          <a:bodyPr anchor="b">
            <a:normAutofit/>
          </a:bodyPr>
          <a:lstStyle/>
          <a:p>
            <a:r>
              <a:rPr lang="nl-NL" sz="5400"/>
              <a:t>Slechtvalk</a:t>
            </a:r>
          </a:p>
        </p:txBody>
      </p:sp>
      <p:sp>
        <p:nvSpPr>
          <p:cNvPr id="61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5ABF43-53A3-8025-5770-65BE344D699E}"/>
              </a:ext>
            </a:extLst>
          </p:cNvPr>
          <p:cNvSpPr>
            <a:spLocks noGrp="1"/>
          </p:cNvSpPr>
          <p:nvPr>
            <p:ph idx="1"/>
          </p:nvPr>
        </p:nvSpPr>
        <p:spPr>
          <a:xfrm>
            <a:off x="640080" y="2872899"/>
            <a:ext cx="4243589" cy="3320668"/>
          </a:xfrm>
        </p:spPr>
        <p:txBody>
          <a:bodyPr>
            <a:normAutofit/>
          </a:bodyPr>
          <a:lstStyle/>
          <a:p>
            <a:pPr rtl="0" fontAlgn="base"/>
            <a:r>
              <a:rPr lang="nl-NL" sz="2000" b="0" i="0">
                <a:effectLst/>
                <a:latin typeface="Calibri" panose="020F0502020204030204" pitchFamily="34" charset="0"/>
              </a:rPr>
              <a:t>De slechtvalk is een roofvogel die in ieder continent te vinden is, behalve in Antarctica. </a:t>
            </a:r>
            <a:endParaRPr lang="nl-NL" sz="2000" b="0" i="0">
              <a:effectLst/>
              <a:latin typeface="Segoe UI" panose="020B0502040204020203" pitchFamily="34" charset="0"/>
            </a:endParaRPr>
          </a:p>
          <a:p>
            <a:pPr rtl="0" fontAlgn="base"/>
            <a:r>
              <a:rPr lang="nl-NL" sz="2000" b="0" i="0" dirty="0">
                <a:effectLst/>
                <a:latin typeface="Calibri" panose="020F0502020204030204" pitchFamily="34" charset="0"/>
              </a:rPr>
              <a:t>Deze vogel behoort tot bijlage A en Appendix II, er is dus ook een ringplicht. Daarnaast is de slechtvalk 1 van de twee vogels in waarmee je mag jagen in Nederland. </a:t>
            </a:r>
            <a:endParaRPr lang="nl-NL" sz="2000" b="0" i="0" dirty="0">
              <a:effectLst/>
              <a:latin typeface="Segoe UI" panose="020B0502040204020203" pitchFamily="34" charset="0"/>
            </a:endParaRPr>
          </a:p>
          <a:p>
            <a:pPr rtl="0" fontAlgn="base"/>
            <a:r>
              <a:rPr lang="nl-NL" sz="2000" b="0" i="0" dirty="0">
                <a:effectLst/>
                <a:latin typeface="Calibri" panose="020F0502020204030204" pitchFamily="34" charset="0"/>
              </a:rPr>
              <a:t>Het vrouwtje is aanzienlijker groter dan het mannetje. </a:t>
            </a:r>
            <a:endParaRPr lang="nl-NL" sz="2000" b="0" i="0" dirty="0">
              <a:effectLst/>
              <a:latin typeface="Segoe UI" panose="020B0502040204020203" pitchFamily="34" charset="0"/>
            </a:endParaRPr>
          </a:p>
          <a:p>
            <a:endParaRPr lang="nl-NL" sz="2000" dirty="0"/>
          </a:p>
        </p:txBody>
      </p:sp>
      <p:pic>
        <p:nvPicPr>
          <p:cNvPr id="6146" name="Picture 2" descr="Vroege vogels Foto - Vogels - Slechtvalk">
            <a:extLst>
              <a:ext uri="{FF2B5EF4-FFF2-40B4-BE49-F238E27FC236}">
                <a16:creationId xmlns:a16="http://schemas.microsoft.com/office/drawing/2014/main" id="{68FAC98E-2AA2-83D1-CF58-9B28142997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89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6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estijnbuizerd - Parabuteo unicinctus">
            <a:extLst>
              <a:ext uri="{FF2B5EF4-FFF2-40B4-BE49-F238E27FC236}">
                <a16:creationId xmlns:a16="http://schemas.microsoft.com/office/drawing/2014/main" id="{D3E53D28-C39A-90AD-F1A7-EEB92A91D2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00" r="6210" b="-1"/>
          <a:stretch/>
        </p:blipFill>
        <p:spPr bwMode="auto">
          <a:xfrm>
            <a:off x="1" y="10"/>
            <a:ext cx="9669642" cy="6857990"/>
          </a:xfrm>
          <a:prstGeom prst="rect">
            <a:avLst/>
          </a:prstGeom>
          <a:no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0DC4F4-A36C-8D09-CCD1-9F6CB890FFCA}"/>
              </a:ext>
            </a:extLst>
          </p:cNvPr>
          <p:cNvSpPr>
            <a:spLocks noGrp="1"/>
          </p:cNvSpPr>
          <p:nvPr>
            <p:ph type="title"/>
          </p:nvPr>
        </p:nvSpPr>
        <p:spPr>
          <a:xfrm>
            <a:off x="7531610" y="365125"/>
            <a:ext cx="3822189" cy="1899912"/>
          </a:xfrm>
        </p:spPr>
        <p:txBody>
          <a:bodyPr>
            <a:normAutofit/>
          </a:bodyPr>
          <a:lstStyle/>
          <a:p>
            <a:r>
              <a:rPr lang="nl-NL" sz="4000"/>
              <a:t>Woestijnhavik (</a:t>
            </a:r>
            <a:r>
              <a:rPr lang="nl-NL" sz="4000" i="1"/>
              <a:t>Parabuteo Unicinctus)</a:t>
            </a:r>
            <a:endParaRPr lang="nl-NL" sz="4000"/>
          </a:p>
        </p:txBody>
      </p:sp>
      <p:sp>
        <p:nvSpPr>
          <p:cNvPr id="3" name="Content Placeholder 2">
            <a:extLst>
              <a:ext uri="{FF2B5EF4-FFF2-40B4-BE49-F238E27FC236}">
                <a16:creationId xmlns:a16="http://schemas.microsoft.com/office/drawing/2014/main" id="{4DF822D7-1FFD-0822-5032-A6D7DDF86915}"/>
              </a:ext>
            </a:extLst>
          </p:cNvPr>
          <p:cNvSpPr>
            <a:spLocks noGrp="1"/>
          </p:cNvSpPr>
          <p:nvPr>
            <p:ph idx="1"/>
          </p:nvPr>
        </p:nvSpPr>
        <p:spPr>
          <a:xfrm>
            <a:off x="7531610" y="2434201"/>
            <a:ext cx="3822189" cy="3742762"/>
          </a:xfrm>
        </p:spPr>
        <p:txBody>
          <a:bodyPr>
            <a:normAutofit/>
          </a:bodyPr>
          <a:lstStyle/>
          <a:p>
            <a:r>
              <a:rPr lang="nl-NL" sz="2400" dirty="0"/>
              <a:t>Cites B</a:t>
            </a:r>
          </a:p>
          <a:p>
            <a:r>
              <a:rPr lang="nl-NL" sz="2400" dirty="0"/>
              <a:t>Ringplicht? Ja</a:t>
            </a:r>
          </a:p>
          <a:p>
            <a:r>
              <a:rPr lang="nl-NL" sz="2400" dirty="0"/>
              <a:t>Geslachtsverschil:</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Vrouwtjes over het algemeen groter met 35%, mannetjes wegen 546 tot 850 gram en vrouwtjes 766 tot 1633 gram</a:t>
            </a:r>
          </a:p>
          <a:p>
            <a:pPr marL="0" indent="0">
              <a:buNone/>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p>
        </p:txBody>
      </p:sp>
    </p:spTree>
    <p:extLst>
      <p:ext uri="{BB962C8B-B14F-4D97-AF65-F5344CB8AC3E}">
        <p14:creationId xmlns:p14="http://schemas.microsoft.com/office/powerpoint/2010/main" val="66257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odstaartbuizerd - Buteo jamaicensis">
            <a:extLst>
              <a:ext uri="{FF2B5EF4-FFF2-40B4-BE49-F238E27FC236}">
                <a16:creationId xmlns:a16="http://schemas.microsoft.com/office/drawing/2014/main" id="{9B90B3C8-169D-8792-D399-1952B789F0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689"/>
          <a:stretch/>
        </p:blipFill>
        <p:spPr bwMode="auto">
          <a:xfrm>
            <a:off x="1" y="10"/>
            <a:ext cx="9669642" cy="6857990"/>
          </a:xfrm>
          <a:prstGeom prst="rect">
            <a:avLst/>
          </a:prstGeom>
          <a:no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2FC67C-9C1E-232A-5EF7-BD17A476F027}"/>
              </a:ext>
            </a:extLst>
          </p:cNvPr>
          <p:cNvSpPr>
            <a:spLocks noGrp="1"/>
          </p:cNvSpPr>
          <p:nvPr>
            <p:ph type="title"/>
          </p:nvPr>
        </p:nvSpPr>
        <p:spPr>
          <a:xfrm>
            <a:off x="7531610" y="365125"/>
            <a:ext cx="3822189" cy="1899912"/>
          </a:xfrm>
        </p:spPr>
        <p:txBody>
          <a:bodyPr>
            <a:normAutofit/>
          </a:bodyPr>
          <a:lstStyle/>
          <a:p>
            <a:r>
              <a:rPr lang="nl-NL" sz="3700"/>
              <a:t>Roodstaartbuizerd (</a:t>
            </a:r>
            <a:r>
              <a:rPr lang="nl-NL" sz="3700" i="1"/>
              <a:t>Buteo Jamaicensis)</a:t>
            </a:r>
            <a:endParaRPr lang="nl-NL" sz="3700"/>
          </a:p>
        </p:txBody>
      </p:sp>
      <p:sp>
        <p:nvSpPr>
          <p:cNvPr id="3" name="Content Placeholder 2">
            <a:extLst>
              <a:ext uri="{FF2B5EF4-FFF2-40B4-BE49-F238E27FC236}">
                <a16:creationId xmlns:a16="http://schemas.microsoft.com/office/drawing/2014/main" id="{0D01F573-1900-675C-E43E-581C29DAFB7B}"/>
              </a:ext>
            </a:extLst>
          </p:cNvPr>
          <p:cNvSpPr>
            <a:spLocks noGrp="1"/>
          </p:cNvSpPr>
          <p:nvPr>
            <p:ph idx="1"/>
          </p:nvPr>
        </p:nvSpPr>
        <p:spPr>
          <a:xfrm>
            <a:off x="7531610" y="2434201"/>
            <a:ext cx="3822189" cy="3742762"/>
          </a:xfrm>
        </p:spPr>
        <p:txBody>
          <a:bodyPr>
            <a:normAutofit/>
          </a:bodyPr>
          <a:lstStyle/>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Cites B</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Ringplicht Nee</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Geslachtsverschil: Vrouwtjes over het algemeen 25% groter. </a:t>
            </a:r>
          </a:p>
          <a:p>
            <a:endParaRPr lang="nl-NL" sz="2000" dirty="0"/>
          </a:p>
        </p:txBody>
      </p:sp>
    </p:spTree>
    <p:extLst>
      <p:ext uri="{BB962C8B-B14F-4D97-AF65-F5344CB8AC3E}">
        <p14:creationId xmlns:p14="http://schemas.microsoft.com/office/powerpoint/2010/main" val="383075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8732F-BEFF-8367-BB32-EE0282BFC594}"/>
              </a:ext>
            </a:extLst>
          </p:cNvPr>
          <p:cNvSpPr>
            <a:spLocks noGrp="1"/>
          </p:cNvSpPr>
          <p:nvPr>
            <p:ph type="title"/>
          </p:nvPr>
        </p:nvSpPr>
        <p:spPr>
          <a:xfrm>
            <a:off x="836679" y="723898"/>
            <a:ext cx="6002110" cy="1495425"/>
          </a:xfrm>
        </p:spPr>
        <p:txBody>
          <a:bodyPr>
            <a:normAutofit/>
          </a:bodyPr>
          <a:lstStyle/>
          <a:p>
            <a:r>
              <a:rPr lang="nl-NL" sz="4000"/>
              <a:t>Havik (</a:t>
            </a:r>
            <a:r>
              <a:rPr lang="nl-NL" sz="4000" i="1"/>
              <a:t>Accipiter gentilis)</a:t>
            </a:r>
            <a:endParaRPr lang="nl-NL" sz="4000"/>
          </a:p>
        </p:txBody>
      </p:sp>
      <p:sp>
        <p:nvSpPr>
          <p:cNvPr id="3" name="Content Placeholder 2">
            <a:extLst>
              <a:ext uri="{FF2B5EF4-FFF2-40B4-BE49-F238E27FC236}">
                <a16:creationId xmlns:a16="http://schemas.microsoft.com/office/drawing/2014/main" id="{C44F3464-3232-1D30-AA15-7BC2DD8553B9}"/>
              </a:ext>
            </a:extLst>
          </p:cNvPr>
          <p:cNvSpPr>
            <a:spLocks noGrp="1"/>
          </p:cNvSpPr>
          <p:nvPr>
            <p:ph idx="1"/>
          </p:nvPr>
        </p:nvSpPr>
        <p:spPr>
          <a:xfrm>
            <a:off x="836680" y="2405067"/>
            <a:ext cx="6002110" cy="3729034"/>
          </a:xfrm>
        </p:spPr>
        <p:txBody>
          <a:bodyPr>
            <a:normAutofit/>
          </a:bodyPr>
          <a:lstStyle/>
          <a:p>
            <a:r>
              <a:rPr lang="nl-NL" sz="2000" kern="100">
                <a:effectLst/>
                <a:latin typeface="Calibri" panose="020F0502020204030204" pitchFamily="34" charset="0"/>
                <a:ea typeface="Calibri" panose="020F0502020204030204" pitchFamily="34" charset="0"/>
                <a:cs typeface="Times New Roman" panose="02020603050405020304" pitchFamily="18" charset="0"/>
              </a:rPr>
              <a:t>Cites B</a:t>
            </a:r>
          </a:p>
          <a:p>
            <a:r>
              <a:rPr lang="nl-NL" sz="2000" kern="100">
                <a:effectLst/>
                <a:latin typeface="Calibri" panose="020F0502020204030204" pitchFamily="34" charset="0"/>
                <a:ea typeface="Calibri" panose="020F0502020204030204" pitchFamily="34" charset="0"/>
                <a:cs typeface="Times New Roman" panose="02020603050405020304" pitchFamily="18" charset="0"/>
              </a:rPr>
              <a:t>Ringplicht ja</a:t>
            </a:r>
          </a:p>
          <a:p>
            <a:r>
              <a:rPr lang="nl-NL" sz="2000" kern="100">
                <a:effectLst/>
                <a:latin typeface="Calibri" panose="020F0502020204030204" pitchFamily="34" charset="0"/>
                <a:ea typeface="Calibri" panose="020F0502020204030204" pitchFamily="34" charset="0"/>
                <a:cs typeface="Times New Roman" panose="02020603050405020304" pitchFamily="18" charset="0"/>
              </a:rPr>
              <a:t>Geslachtsverschil: Vrouwtjes over het algemeen groter. </a:t>
            </a:r>
          </a:p>
          <a:p>
            <a:endParaRPr lang="nl-NL" sz="2000"/>
          </a:p>
        </p:txBody>
      </p:sp>
      <p:pic>
        <p:nvPicPr>
          <p:cNvPr id="4" name="Picture 3" descr="Havik: 7 interessante weetjes over deze indrukwekkende roofvogel">
            <a:extLst>
              <a:ext uri="{FF2B5EF4-FFF2-40B4-BE49-F238E27FC236}">
                <a16:creationId xmlns:a16="http://schemas.microsoft.com/office/drawing/2014/main" id="{E0A3E0AF-B666-A913-61AA-D937F5FF4A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385" r="25665"/>
          <a:stretch/>
        </p:blipFill>
        <p:spPr bwMode="auto">
          <a:xfrm>
            <a:off x="7199440" y="10"/>
            <a:ext cx="4992560" cy="6857990"/>
          </a:xfrm>
          <a:prstGeom prst="rect">
            <a:avLst/>
          </a:prstGeom>
          <a:noFill/>
          <a:effectLst/>
        </p:spPr>
      </p:pic>
    </p:spTree>
    <p:extLst>
      <p:ext uri="{BB962C8B-B14F-4D97-AF65-F5344CB8AC3E}">
        <p14:creationId xmlns:p14="http://schemas.microsoft.com/office/powerpoint/2010/main" val="275444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43682-29FA-17AA-C6C2-53CD1A563730}"/>
              </a:ext>
            </a:extLst>
          </p:cNvPr>
          <p:cNvSpPr>
            <a:spLocks noGrp="1"/>
          </p:cNvSpPr>
          <p:nvPr>
            <p:ph type="title"/>
          </p:nvPr>
        </p:nvSpPr>
        <p:spPr>
          <a:xfrm>
            <a:off x="7239014" y="525982"/>
            <a:ext cx="4282983" cy="1200361"/>
          </a:xfrm>
        </p:spPr>
        <p:txBody>
          <a:bodyPr anchor="b">
            <a:normAutofit/>
          </a:bodyPr>
          <a:lstStyle/>
          <a:p>
            <a:r>
              <a:rPr lang="nl-NL" sz="3600"/>
              <a:t>Groene Arassari (</a:t>
            </a:r>
            <a:r>
              <a:rPr lang="nl-NL" sz="3600" i="1"/>
              <a:t>Pteroglossus Virdis)</a:t>
            </a:r>
            <a:endParaRPr lang="nl-NL" sz="3600"/>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een aracari | Smithsonian's National Zoo">
            <a:extLst>
              <a:ext uri="{FF2B5EF4-FFF2-40B4-BE49-F238E27FC236}">
                <a16:creationId xmlns:a16="http://schemas.microsoft.com/office/drawing/2014/main" id="{C253D088-0FEF-32F8-812F-F09E7608DC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91" r="38156" b="1"/>
          <a:stretch/>
        </p:blipFill>
        <p:spPr bwMode="auto">
          <a:xfrm>
            <a:off x="576244" y="650494"/>
            <a:ext cx="5628018" cy="5324142"/>
          </a:xfrm>
          <a:prstGeom prst="rect">
            <a:avLst/>
          </a:prstGeom>
          <a:noFill/>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38528-EF10-9544-E459-02C5A9AE6ADD}"/>
              </a:ext>
            </a:extLst>
          </p:cNvPr>
          <p:cNvSpPr>
            <a:spLocks noGrp="1"/>
          </p:cNvSpPr>
          <p:nvPr>
            <p:ph idx="1"/>
          </p:nvPr>
        </p:nvSpPr>
        <p:spPr>
          <a:xfrm>
            <a:off x="7239012" y="2031101"/>
            <a:ext cx="4282984" cy="3511943"/>
          </a:xfrm>
        </p:spPr>
        <p:txBody>
          <a:bodyPr anchor="ctr">
            <a:normAutofit/>
          </a:bodyPr>
          <a:lstStyle/>
          <a:p>
            <a:r>
              <a:rPr lang="nl-NL" sz="1800" kern="100" dirty="0">
                <a:effectLst/>
                <a:latin typeface="Calibri" panose="020F0502020204030204" pitchFamily="34" charset="0"/>
                <a:ea typeface="Calibri" panose="020F0502020204030204" pitchFamily="34" charset="0"/>
                <a:cs typeface="Times New Roman" panose="02020603050405020304" pitchFamily="18" charset="0"/>
              </a:rPr>
              <a:t>Cites B</a:t>
            </a:r>
          </a:p>
          <a:p>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Ringplicht Nee</a:t>
            </a:r>
          </a:p>
          <a:p>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Geslachtsverschil: Mannetje hebben een donkere nek en hoofd, en de vrouw heeft rood tot bruine kleur. </a:t>
            </a:r>
          </a:p>
          <a:p>
            <a:endParaRPr lang="nl-NL" sz="1800"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6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FA4FC-DF44-7974-3900-196D1CDFFCAD}"/>
              </a:ext>
            </a:extLst>
          </p:cNvPr>
          <p:cNvSpPr>
            <a:spLocks noGrp="1"/>
          </p:cNvSpPr>
          <p:nvPr>
            <p:ph type="title"/>
          </p:nvPr>
        </p:nvSpPr>
        <p:spPr>
          <a:xfrm>
            <a:off x="640080" y="325369"/>
            <a:ext cx="4368602" cy="1956841"/>
          </a:xfrm>
        </p:spPr>
        <p:txBody>
          <a:bodyPr anchor="b">
            <a:normAutofit/>
          </a:bodyPr>
          <a:lstStyle/>
          <a:p>
            <a:r>
              <a:rPr lang="nl-NL" sz="5400"/>
              <a:t>Rode Ibis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867365-1575-9C61-955A-CDDB95C185EA}"/>
              </a:ext>
            </a:extLst>
          </p:cNvPr>
          <p:cNvSpPr>
            <a:spLocks noGrp="1"/>
          </p:cNvSpPr>
          <p:nvPr>
            <p:ph idx="1"/>
          </p:nvPr>
        </p:nvSpPr>
        <p:spPr>
          <a:xfrm>
            <a:off x="640080" y="2872899"/>
            <a:ext cx="4243589" cy="3320668"/>
          </a:xfrm>
        </p:spPr>
        <p:txBody>
          <a:bodyPr>
            <a:normAutofit/>
          </a:bodyPr>
          <a:lstStyle/>
          <a:p>
            <a:pPr rtl="0" fontAlgn="base"/>
            <a:r>
              <a:rPr lang="nl-NL" sz="1900" b="0" i="0" dirty="0">
                <a:effectLst/>
                <a:latin typeface="Calibri" panose="020F0502020204030204" pitchFamily="34" charset="0"/>
              </a:rPr>
              <a:t>Het verenpak is beide geslachten gelijk, maar de jongen hebben bruine veren en hun buikveren zijn wit. Het mannetje zijn wat groter en hebben een langere snavel. Ze wegen rond de 775 tot 925 gram en zijn 56 tot 86 centimeter lang en hebben een spanwijdte van 52 tot 56 centimeter. </a:t>
            </a:r>
            <a:endParaRPr lang="nl-NL" sz="1900" b="0" i="0" dirty="0">
              <a:effectLst/>
              <a:latin typeface="Segoe UI" panose="020B0502040204020203" pitchFamily="34" charset="0"/>
            </a:endParaRPr>
          </a:p>
          <a:p>
            <a:pPr rtl="0" fontAlgn="base"/>
            <a:r>
              <a:rPr lang="nl-NL" sz="1900" b="0" i="0" dirty="0">
                <a:effectLst/>
                <a:latin typeface="Calibri" panose="020F0502020204030204" pitchFamily="34" charset="0"/>
              </a:rPr>
              <a:t>CITES Bijlage II </a:t>
            </a:r>
            <a:endParaRPr lang="nl-NL" sz="1900" b="0" i="0" dirty="0">
              <a:effectLst/>
              <a:latin typeface="Segoe UI" panose="020B0502040204020203" pitchFamily="34" charset="0"/>
            </a:endParaRPr>
          </a:p>
          <a:p>
            <a:pPr rtl="0" fontAlgn="base"/>
            <a:r>
              <a:rPr lang="nl-NL" sz="1900" b="0" i="0" dirty="0">
                <a:effectLst/>
                <a:latin typeface="Calibri" panose="020F0502020204030204" pitchFamily="34" charset="0"/>
              </a:rPr>
              <a:t>Ringplicht: Nee  </a:t>
            </a:r>
            <a:endParaRPr lang="nl-NL" sz="1900" b="0" i="0" dirty="0">
              <a:effectLst/>
              <a:latin typeface="Segoe UI" panose="020B0502040204020203" pitchFamily="34" charset="0"/>
            </a:endParaRPr>
          </a:p>
          <a:p>
            <a:endParaRPr lang="nl-NL" sz="1900" dirty="0"/>
          </a:p>
        </p:txBody>
      </p:sp>
      <p:pic>
        <p:nvPicPr>
          <p:cNvPr id="1026" name="Picture 2" descr="Rode ibis">
            <a:extLst>
              <a:ext uri="{FF2B5EF4-FFF2-40B4-BE49-F238E27FC236}">
                <a16:creationId xmlns:a16="http://schemas.microsoft.com/office/drawing/2014/main" id="{0BC8FDB2-AB20-CC2A-89AF-4BE266BC1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2" descr="Kievit | Natuurpunt">
            <a:extLst>
              <a:ext uri="{FF2B5EF4-FFF2-40B4-BE49-F238E27FC236}">
                <a16:creationId xmlns:a16="http://schemas.microsoft.com/office/drawing/2014/main" id="{1EC41845-F8EE-3DE3-7419-F7988201DB2C}"/>
              </a:ext>
            </a:extLst>
          </p:cNvPr>
          <p:cNvPicPr>
            <a:picLocks noChangeAspect="1"/>
          </p:cNvPicPr>
          <p:nvPr/>
        </p:nvPicPr>
        <p:blipFill rotWithShape="1">
          <a:blip r:embed="rId2">
            <a:extLst>
              <a:ext uri="{28A0092B-C50C-407E-A947-70E740481C1C}">
                <a14:useLocalDpi xmlns:a14="http://schemas.microsoft.com/office/drawing/2010/main" val="0"/>
              </a:ext>
            </a:extLst>
          </a:blip>
          <a:srcRect t="9140" r="-2" b="1476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5" name="Afbeelding 3" descr="Ontdek alle dieren, planten en bomen in dierentuin ARTIS -">
            <a:extLst>
              <a:ext uri="{FF2B5EF4-FFF2-40B4-BE49-F238E27FC236}">
                <a16:creationId xmlns:a16="http://schemas.microsoft.com/office/drawing/2014/main" id="{008E1CBD-6B22-6487-4197-4E243A19F2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86" r="-2" b="4965"/>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B8CF9D3-CD2D-A36A-1673-1E5B32B23AFD}"/>
              </a:ext>
            </a:extLst>
          </p:cNvPr>
          <p:cNvSpPr>
            <a:spLocks noGrp="1"/>
          </p:cNvSpPr>
          <p:nvPr>
            <p:ph type="title"/>
          </p:nvPr>
        </p:nvSpPr>
        <p:spPr>
          <a:xfrm>
            <a:off x="448056" y="859536"/>
            <a:ext cx="4832802" cy="1243584"/>
          </a:xfrm>
        </p:spPr>
        <p:txBody>
          <a:bodyPr>
            <a:normAutofit/>
          </a:bodyPr>
          <a:lstStyle/>
          <a:p>
            <a:r>
              <a:rPr lang="nl-NL" sz="3400"/>
              <a:t>Kieviet</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CC2F1AC-592E-FE75-FF9E-FD4F2D8D523A}"/>
              </a:ext>
            </a:extLst>
          </p:cNvPr>
          <p:cNvSpPr>
            <a:spLocks noGrp="1"/>
          </p:cNvSpPr>
          <p:nvPr>
            <p:ph idx="1"/>
          </p:nvPr>
        </p:nvSpPr>
        <p:spPr>
          <a:xfrm>
            <a:off x="448056" y="2512611"/>
            <a:ext cx="4832803" cy="3664351"/>
          </a:xfrm>
        </p:spPr>
        <p:txBody>
          <a:bodyPr>
            <a:normAutofit/>
          </a:bodyPr>
          <a:lstStyle/>
          <a:p>
            <a:pPr>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Zwart-witte onderzijde, opvallende kuif, brede vleugels. Op rug mooie groene en paarse metaalglans. Vrouwtje minder contrastrijk getekend en gekleurd en een kortere kuif. Heeft ook iets spitsere vleugels dan het mannetje. Ze zijn 28-31 cm groot en hebben een spanwijdte van 82-87 cm lang. </a:t>
            </a:r>
          </a:p>
          <a:p>
            <a:pPr>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Geen CITES Bijlage </a:t>
            </a:r>
          </a:p>
          <a:p>
            <a:pPr>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Ringplicht: Ja</a:t>
            </a:r>
          </a:p>
          <a:p>
            <a:endParaRPr lang="nl-NL" sz="2000" dirty="0"/>
          </a:p>
        </p:txBody>
      </p:sp>
    </p:spTree>
    <p:extLst>
      <p:ext uri="{BB962C8B-B14F-4D97-AF65-F5344CB8AC3E}">
        <p14:creationId xmlns:p14="http://schemas.microsoft.com/office/powerpoint/2010/main" val="41481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44ED6-539F-B9B9-30E3-22C3260A1BE3}"/>
              </a:ext>
            </a:extLst>
          </p:cNvPr>
          <p:cNvSpPr>
            <a:spLocks noGrp="1"/>
          </p:cNvSpPr>
          <p:nvPr>
            <p:ph type="title"/>
          </p:nvPr>
        </p:nvSpPr>
        <p:spPr>
          <a:xfrm>
            <a:off x="630936" y="640080"/>
            <a:ext cx="4818888" cy="1481328"/>
          </a:xfrm>
        </p:spPr>
        <p:txBody>
          <a:bodyPr anchor="b">
            <a:normAutofit/>
          </a:bodyPr>
          <a:lstStyle/>
          <a:p>
            <a:r>
              <a:rPr lang="nl-NL" sz="5400"/>
              <a:t>Kluut</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6D27F5-2265-E439-613A-6F517550AE5C}"/>
              </a:ext>
            </a:extLst>
          </p:cNvPr>
          <p:cNvSpPr>
            <a:spLocks noGrp="1"/>
          </p:cNvSpPr>
          <p:nvPr>
            <p:ph idx="1"/>
          </p:nvPr>
        </p:nvSpPr>
        <p:spPr>
          <a:xfrm>
            <a:off x="630936" y="2660904"/>
            <a:ext cx="4818888" cy="3547872"/>
          </a:xfrm>
        </p:spPr>
        <p:txBody>
          <a:bodyPr anchor="t">
            <a:normAutofit/>
          </a:bodyPr>
          <a:lstStyle/>
          <a:p>
            <a:pPr>
              <a:spcAft>
                <a:spcPts val="800"/>
              </a:spcAft>
              <a:tabLst>
                <a:tab pos="810260" algn="l"/>
              </a:tabLst>
            </a:pPr>
            <a:r>
              <a:rPr lang="nl-NL" sz="2200" kern="100">
                <a:effectLst/>
                <a:latin typeface="Calibri" panose="020F0502020204030204" pitchFamily="34" charset="0"/>
                <a:ea typeface="Calibri" panose="020F0502020204030204" pitchFamily="34" charset="0"/>
                <a:cs typeface="Times New Roman" panose="02020603050405020304" pitchFamily="18" charset="0"/>
              </a:rPr>
              <a:t>Wit met opvallende zwarte tekening. Opgewipte snavel, lange lichtblauwe poten. Ze hebben een lengte tussen de 42-46 cm en hebben een spanwijdte 77-80 cm lang. </a:t>
            </a:r>
          </a:p>
          <a:p>
            <a:pPr>
              <a:spcAft>
                <a:spcPts val="800"/>
              </a:spcAft>
              <a:tabLst>
                <a:tab pos="810260" algn="l"/>
              </a:tabLst>
            </a:pPr>
            <a:r>
              <a:rPr lang="nl-NL" sz="2200" kern="100">
                <a:effectLst/>
                <a:latin typeface="Calibri" panose="020F0502020204030204" pitchFamily="34" charset="0"/>
                <a:ea typeface="Calibri" panose="020F0502020204030204" pitchFamily="34" charset="0"/>
                <a:cs typeface="Times New Roman" panose="02020603050405020304" pitchFamily="18" charset="0"/>
              </a:rPr>
              <a:t>Geen CITES Bijlage</a:t>
            </a:r>
          </a:p>
          <a:p>
            <a:pPr>
              <a:spcAft>
                <a:spcPts val="800"/>
              </a:spcAft>
              <a:tabLst>
                <a:tab pos="810260" algn="l"/>
              </a:tabLst>
            </a:pPr>
            <a:r>
              <a:rPr lang="nl-NL" sz="2200" kern="100">
                <a:effectLst/>
                <a:latin typeface="Calibri" panose="020F0502020204030204" pitchFamily="34" charset="0"/>
                <a:ea typeface="Calibri" panose="020F0502020204030204" pitchFamily="34" charset="0"/>
                <a:cs typeface="Times New Roman" panose="02020603050405020304" pitchFamily="18" charset="0"/>
              </a:rPr>
              <a:t>Ringplicht: Ja</a:t>
            </a:r>
          </a:p>
          <a:p>
            <a:endParaRPr lang="nl-NL" sz="2200"/>
          </a:p>
        </p:txBody>
      </p:sp>
      <p:pic>
        <p:nvPicPr>
          <p:cNvPr id="4" name="Afbeelding 1" descr="Ontdek alle dieren, planten en bomen in dierentuin ARTIS -">
            <a:extLst>
              <a:ext uri="{FF2B5EF4-FFF2-40B4-BE49-F238E27FC236}">
                <a16:creationId xmlns:a16="http://schemas.microsoft.com/office/drawing/2014/main" id="{AB09E07A-3159-6B48-23A7-CDB9F5D2C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99048" y="1893665"/>
            <a:ext cx="5458968" cy="3070670"/>
          </a:xfrm>
          <a:prstGeom prst="rect">
            <a:avLst/>
          </a:prstGeom>
          <a:noFill/>
        </p:spPr>
      </p:pic>
    </p:spTree>
    <p:extLst>
      <p:ext uri="{BB962C8B-B14F-4D97-AF65-F5344CB8AC3E}">
        <p14:creationId xmlns:p14="http://schemas.microsoft.com/office/powerpoint/2010/main" val="185420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E6F93-42B0-712A-4624-5918810EA490}"/>
              </a:ext>
            </a:extLst>
          </p:cNvPr>
          <p:cNvSpPr>
            <a:spLocks noGrp="1"/>
          </p:cNvSpPr>
          <p:nvPr>
            <p:ph type="title"/>
          </p:nvPr>
        </p:nvSpPr>
        <p:spPr>
          <a:xfrm>
            <a:off x="630936" y="640080"/>
            <a:ext cx="4818888" cy="1481328"/>
          </a:xfrm>
        </p:spPr>
        <p:txBody>
          <a:bodyPr anchor="b">
            <a:normAutofit/>
          </a:bodyPr>
          <a:lstStyle/>
          <a:p>
            <a:r>
              <a:rPr lang="nl-NL" sz="5400"/>
              <a:t>Kuifcaracara</a:t>
            </a:r>
          </a:p>
        </p:txBody>
      </p:sp>
      <p:sp>
        <p:nvSpPr>
          <p:cNvPr id="308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271C61-10CE-7AFB-6DA4-559A919B9D48}"/>
              </a:ext>
            </a:extLst>
          </p:cNvPr>
          <p:cNvSpPr>
            <a:spLocks noGrp="1"/>
          </p:cNvSpPr>
          <p:nvPr>
            <p:ph idx="1"/>
          </p:nvPr>
        </p:nvSpPr>
        <p:spPr>
          <a:xfrm>
            <a:off x="630936" y="2660904"/>
            <a:ext cx="4818888" cy="3547872"/>
          </a:xfrm>
        </p:spPr>
        <p:txBody>
          <a:bodyPr anchor="t">
            <a:normAutofit/>
          </a:bodyPr>
          <a:lstStyle/>
          <a:p>
            <a:pPr rtl="0" fontAlgn="base"/>
            <a:r>
              <a:rPr lang="nl-NL" sz="2200" b="0" i="0">
                <a:effectLst/>
                <a:latin typeface="Calibri" panose="020F0502020204030204" pitchFamily="34" charset="0"/>
              </a:rPr>
              <a:t>De kuifcaracara is een roofvogel uit Zuid-Amerika. </a:t>
            </a:r>
            <a:endParaRPr lang="nl-NL" sz="2200" b="0" i="0">
              <a:effectLst/>
              <a:latin typeface="Segoe UI" panose="020B0502040204020203" pitchFamily="34" charset="0"/>
            </a:endParaRPr>
          </a:p>
          <a:p>
            <a:pPr rtl="0" fontAlgn="base"/>
            <a:r>
              <a:rPr lang="nl-NL" sz="2200" b="0" i="0">
                <a:effectLst/>
                <a:latin typeface="Calibri" panose="020F0502020204030204" pitchFamily="34" charset="0"/>
              </a:rPr>
              <a:t> Er zijn geen verschillen op het gebied van uiterlijk tussen de mannetjes en vrouwtjes.   </a:t>
            </a:r>
            <a:endParaRPr lang="nl-NL" sz="2200" b="0" i="0">
              <a:effectLst/>
              <a:latin typeface="Segoe UI" panose="020B0502040204020203" pitchFamily="34" charset="0"/>
            </a:endParaRPr>
          </a:p>
          <a:p>
            <a:pPr rtl="0" fontAlgn="base"/>
            <a:r>
              <a:rPr lang="nl-NL" sz="2200" b="0" i="0">
                <a:effectLst/>
                <a:latin typeface="Calibri" panose="020F0502020204030204" pitchFamily="34" charset="0"/>
              </a:rPr>
              <a:t>Het is een CITES bijlage B dier, dit houdt in dat er ook geen ringplicht is, mits je op een andere manier de oorsprong van de vogel kan aantonen.  </a:t>
            </a:r>
            <a:endParaRPr lang="nl-NL" sz="2200" b="0" i="0">
              <a:effectLst/>
              <a:latin typeface="Segoe UI" panose="020B0502040204020203" pitchFamily="34" charset="0"/>
            </a:endParaRPr>
          </a:p>
          <a:p>
            <a:endParaRPr lang="nl-NL" sz="2200"/>
          </a:p>
        </p:txBody>
      </p:sp>
      <p:pic>
        <p:nvPicPr>
          <p:cNvPr id="3074" name="Picture 2" descr="Carancho (Aves en el Resguardo Indígena Cañamomo Lomaprieta ...">
            <a:extLst>
              <a:ext uri="{FF2B5EF4-FFF2-40B4-BE49-F238E27FC236}">
                <a16:creationId xmlns:a16="http://schemas.microsoft.com/office/drawing/2014/main" id="{27D4AC65-DAAB-0575-D9D9-A7B53FB5FD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747282"/>
            <a:ext cx="5458968" cy="536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31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63f190d-b3b0-4ad7-a9a4-30d38b96ec4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904980D2D65A49B34557C470FE5AA8" ma:contentTypeVersion="7" ma:contentTypeDescription="Een nieuw document maken." ma:contentTypeScope="" ma:versionID="318c10337558615820f0b92aa06cb827">
  <xsd:schema xmlns:xsd="http://www.w3.org/2001/XMLSchema" xmlns:xs="http://www.w3.org/2001/XMLSchema" xmlns:p="http://schemas.microsoft.com/office/2006/metadata/properties" xmlns:ns3="563f190d-b3b0-4ad7-a9a4-30d38b96ec42" xmlns:ns4="66e68b02-78bf-4922-bd48-f0aa89e53b34" targetNamespace="http://schemas.microsoft.com/office/2006/metadata/properties" ma:root="true" ma:fieldsID="67096d5a23f35b42f4331c763adcb008" ns3:_="" ns4:_="">
    <xsd:import namespace="563f190d-b3b0-4ad7-a9a4-30d38b96ec42"/>
    <xsd:import namespace="66e68b02-78bf-4922-bd48-f0aa89e53b3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f190d-b3b0-4ad7-a9a4-30d38b96e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68b02-78bf-4922-bd48-f0aa89e53b3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2E6AA2-2993-42AC-BA6D-4872BC54773B}">
  <ds:schemaRefs>
    <ds:schemaRef ds:uri="563f190d-b3b0-4ad7-a9a4-30d38b96ec4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6e68b02-78bf-4922-bd48-f0aa89e53b34"/>
    <ds:schemaRef ds:uri="http://www.w3.org/XML/1998/namespace"/>
    <ds:schemaRef ds:uri="http://purl.org/dc/dcmitype/"/>
  </ds:schemaRefs>
</ds:datastoreItem>
</file>

<file path=customXml/itemProps2.xml><?xml version="1.0" encoding="utf-8"?>
<ds:datastoreItem xmlns:ds="http://schemas.openxmlformats.org/officeDocument/2006/customXml" ds:itemID="{1766AC21-C9B2-4C4B-AE38-CEA916498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f190d-b3b0-4ad7-a9a4-30d38b96ec42"/>
    <ds:schemaRef ds:uri="66e68b02-78bf-4922-bd48-f0aa89e53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268E7-D9C3-43CC-801C-4D25E9F02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TotalTime>
  <Words>523</Words>
  <Application>Microsoft Office PowerPoint</Application>
  <PresentationFormat>Breedbeeld</PresentationFormat>
  <Paragraphs>51</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Segoe UI</vt:lpstr>
      <vt:lpstr>Office Theme</vt:lpstr>
      <vt:lpstr>Soortbundel vogels</vt:lpstr>
      <vt:lpstr>Woestijnhavik (Parabuteo Unicinctus)</vt:lpstr>
      <vt:lpstr>Roodstaartbuizerd (Buteo Jamaicensis)</vt:lpstr>
      <vt:lpstr>Havik (Accipiter gentilis)</vt:lpstr>
      <vt:lpstr>Groene Arassari (Pteroglossus Virdis)</vt:lpstr>
      <vt:lpstr>Rode Ibis</vt:lpstr>
      <vt:lpstr>Kieviet</vt:lpstr>
      <vt:lpstr>Kluut</vt:lpstr>
      <vt:lpstr>Kuifcaracara</vt:lpstr>
      <vt:lpstr>Amerikaanse torenvalk</vt:lpstr>
      <vt:lpstr>Europese torenvalk</vt:lpstr>
      <vt:lpstr>Slechtvalk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Soortbundel vogels</dc:title>
  <dc:creator>Sindee ten Heuw (student)</dc:creator>
  <cp:lastModifiedBy>Emil van der Weijden</cp:lastModifiedBy>
  <cp:revision>3</cp:revision>
  <dcterms:created xsi:type="dcterms:W3CDTF">2024-01-09T07:54:54Z</dcterms:created>
  <dcterms:modified xsi:type="dcterms:W3CDTF">2024-01-22T07:07:22Z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0x01010064904980D2D65A49B34557C470FE5AA8</vt:lpwstr>
  </property>
</Properties>
</file>